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80" r:id="rId3"/>
    <p:sldId id="257" r:id="rId4"/>
    <p:sldId id="258" r:id="rId5"/>
    <p:sldId id="262" r:id="rId6"/>
    <p:sldId id="266" r:id="rId7"/>
    <p:sldId id="267" r:id="rId8"/>
    <p:sldId id="268" r:id="rId9"/>
    <p:sldId id="269" r:id="rId10"/>
    <p:sldId id="278" r:id="rId11"/>
    <p:sldId id="270" r:id="rId12"/>
    <p:sldId id="271" r:id="rId13"/>
    <p:sldId id="281" r:id="rId14"/>
    <p:sldId id="272" r:id="rId15"/>
    <p:sldId id="273" r:id="rId16"/>
    <p:sldId id="274" r:id="rId17"/>
    <p:sldId id="279" r:id="rId18"/>
    <p:sldId id="275" r:id="rId19"/>
    <p:sldId id="276" r:id="rId20"/>
    <p:sldId id="277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01" autoAdjust="0"/>
  </p:normalViewPr>
  <p:slideViewPr>
    <p:cSldViewPr>
      <p:cViewPr>
        <p:scale>
          <a:sx n="73" d="100"/>
          <a:sy n="73" d="100"/>
        </p:scale>
        <p:origin x="-108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F7A2-238E-432A-834D-92123218364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EB49-B4F6-44E2-9983-AA08EA713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891F-B469-426F-877F-517E7098940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4045-78A2-4FF1-9B10-F47D53064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F96E-B78A-4314-9D6D-EF6E74D0D99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7AB4-2784-49A8-9A84-33EE51A82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ED6A-5256-478D-8350-BDCC5DA08F6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CCCC-22D2-481C-8DF6-D13F40A8F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A2F7-89E1-41BE-BBB5-A53D33C2A31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7335-4E31-459F-86D6-1AB1B6C3D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C089-56D0-443E-ACCC-C583C0A513E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1E7C-3B5B-4DA9-8F13-36E7C49FA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1326-FE89-4F20-AAB5-FC8185E7EA3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6C0E-AB2B-4780-B01D-095C9D18A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94C5-AC72-45AD-A1B4-E8F5E853121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2C4E-0F33-401E-85BF-BD6E3DAF1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3B72-1AF3-4610-A230-13FBA154738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C249-8BEE-4FE4-AC83-7F3E573E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6CDD-3B0F-4920-8979-06A5B379F7E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4575-D14C-49DE-B43E-F7035C8A2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79DE-0C91-4DC1-8FDA-F4E88B04308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7CCB-E7C2-4DF8-8441-6EAE47071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C61B-7877-405D-B496-9D57F94A83D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A627-51F9-4417-91E8-CF7396CA9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924D-E1F8-470B-8E93-710685783DF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738-FA0A-4842-8C84-DADE1E7E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FFA9-ED8A-4F05-B3FE-CD33FCF9B78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DBCA-0D03-41D2-BDE3-25FD1CC4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F5A7-3041-46F6-9CA0-D588EAFA384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802B-16DB-47DB-8CCB-68E784E54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442C-EFF6-43A1-9DAE-16F564495E1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D575-5E32-4655-AD67-1D32D7DB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187044-7C16-4667-80C9-84D1AFA6DC9C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E0C05B-5B5B-4E08-97D3-1A3906E10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3" r:id="rId4"/>
    <p:sldLayoutId id="2147483812" r:id="rId5"/>
    <p:sldLayoutId id="2147483811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10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500"/>
        </a:spcBef>
        <a:spcAft>
          <a:spcPct val="0"/>
        </a:spcAft>
        <a:buFont typeface="Century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fontAlgn="base">
        <a:spcBef>
          <a:spcPts val="1500"/>
        </a:spcBef>
        <a:spcAft>
          <a:spcPct val="0"/>
        </a:spcAft>
        <a:buFont typeface="Century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Система управления в Древней Греции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0"/>
            <a:ext cx="52006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Афины</a:t>
            </a:r>
            <a:endParaRPr lang="ru-RU" dirty="0"/>
          </a:p>
        </p:txBody>
      </p:sp>
      <p:pic>
        <p:nvPicPr>
          <p:cNvPr id="27650" name="Picture 2" descr="http://s.qip.ru/2049bv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1052513"/>
            <a:ext cx="9174163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светкина презентация\73575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26538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Афины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6588125" cy="5732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Государство возникло на территории Аттики, где первоначально жили четыре племени, каждое из которых имело свое Народное собрание, Совет старейшин и выборного вождя </a:t>
            </a:r>
            <a:r>
              <a:rPr lang="ru-RU" sz="2400" dirty="0" err="1" smtClean="0">
                <a:solidFill>
                  <a:schemeClr val="bg2"/>
                </a:solidFill>
              </a:rPr>
              <a:t>Базилевса</a:t>
            </a:r>
            <a:r>
              <a:rPr lang="ru-RU" sz="2400" dirty="0" smtClean="0">
                <a:solidFill>
                  <a:schemeClr val="bg2"/>
                </a:solidFill>
              </a:rPr>
              <a:t>. С переходом к производящей экономике произошел раздел общинной земли на участки, происходила имущественная дифференциация, что в конечном итоге приводило к образованию верхушки богатых людей и обнищанию масс свободного населения, многие из которых из долгов попадали в рабство. Классовости  также способствовало ремесло и торговля, так как Афины имели непосредственный доступ к морю. Так, богатые люди начинали руководить и подчинять себе бедных.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При легендарном греческом герое Тесее происходит слияние четырех племен, и, как следствие, образуется Афинское государство-полис.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575" y="1600200"/>
            <a:ext cx="5940425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Тесей разделил всё население на три основные группы: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1)</a:t>
            </a:r>
            <a:r>
              <a:rPr lang="ru-RU" dirty="0" err="1" smtClean="0"/>
              <a:t>Эфпатриды</a:t>
            </a:r>
            <a:r>
              <a:rPr lang="ru-RU" dirty="0" smtClean="0"/>
              <a:t> – родоплеменная знать, которая обладала исключительным правом занимать государственные должности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2)</a:t>
            </a:r>
            <a:r>
              <a:rPr lang="ru-RU" dirty="0" err="1" smtClean="0"/>
              <a:t>Геоморы</a:t>
            </a:r>
            <a:r>
              <a:rPr lang="ru-RU" dirty="0" smtClean="0"/>
              <a:t> – люди, которые занимались земледелием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3)Демиурги – люди, которые занимались ремеслом.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Кроме того, были лица, не входившие ни в одну из групп, например, торговцы и крестьяне, которые составляли основную массу населения и были лишены права занимать государственные должности, они лишь могли участвовать в Народном собрании, в компетенции которого не входили особо важные политические вопросы.</a:t>
            </a:r>
          </a:p>
        </p:txBody>
      </p:sp>
      <p:pic>
        <p:nvPicPr>
          <p:cNvPr id="29699" name="Picture 2" descr="C:\Users\User\Desktop\светкина презентация\img06020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32766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Users\User\Desktop\светкина презентация\image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0175"/>
            <a:ext cx="6916737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8-7 веке до н.э. можно выделить следующие органы в Афинском полисе: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5842000" y="1557338"/>
            <a:ext cx="3302000" cy="5300662"/>
          </a:xfrm>
        </p:spPr>
        <p:txBody>
          <a:bodyPr/>
          <a:lstStyle/>
          <a:p>
            <a:r>
              <a:rPr lang="ru-RU" smtClean="0"/>
              <a:t>1)Народное собрание</a:t>
            </a:r>
          </a:p>
          <a:p>
            <a:r>
              <a:rPr lang="ru-RU" smtClean="0"/>
              <a:t>2)Архонт-изберался из класса Эфпартидов. 3)Ареопаг-орган, который избирал и контролировал Архонтов и Народное собрание, осуществлял высшую судебную власть. </a:t>
            </a:r>
          </a:p>
          <a:p>
            <a:endParaRPr lang="ru-RU" smtClean="0"/>
          </a:p>
        </p:txBody>
      </p:sp>
      <p:pic>
        <p:nvPicPr>
          <p:cNvPr id="31747" name="Picture 2" descr="C:\Users\User\Desktop\светкина презентация\image0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57338"/>
            <a:ext cx="58388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5292725" cy="57197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Спарта - Древнегреческий полис, который можно полностью противопоставить Афинам. Как было уже замечено, в Афинах правил демос, в Спарте же правила аристократия, родоплеменная знать. Спартанский полис образовался в результате слияния двух племен - дорийцев и </a:t>
            </a:r>
            <a:r>
              <a:rPr lang="ru-RU" sz="2800" dirty="0" err="1" smtClean="0"/>
              <a:t>микенцев</a:t>
            </a:r>
            <a:r>
              <a:rPr lang="ru-RU" sz="2800" dirty="0" smtClean="0"/>
              <a:t>. Именно эти племена решили объединиться в имя достижения общей цели, чтобы направить всю силу против врагов. В каждом племени Спарты был свой царь. Спарта по форме правления представляла собой республику. Цари играли роль военачальников, которых избирали из родоплеменной знати. </a:t>
            </a:r>
            <a:endParaRPr lang="ru-RU" sz="2800" dirty="0"/>
          </a:p>
        </p:txBody>
      </p:sp>
      <p:pic>
        <p:nvPicPr>
          <p:cNvPr id="32771" name="Picture 2" descr="C:\Users\User\Desktop\светкина презентация\xlam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25538"/>
            <a:ext cx="3924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Что касается социальной структуры населения, то можно выделить две основные группы: </a:t>
            </a:r>
            <a:endParaRPr lang="ru-RU" sz="3200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sz="2400" smtClean="0"/>
              <a:t>1)Свободное население. В него входили прежде всего спартанские граждане – самые привилегированные слои общества, хотя участвовать в Народном собрании мог только тот, кто имеет землю в собственности. Также к свободному населению можно отнести периэков - жители полиса, которые не обладали статусом гражданства, но, тем не менее, платили налоги, могли торговать, служить в армии.</a:t>
            </a:r>
          </a:p>
          <a:p>
            <a:r>
              <a:rPr lang="ru-RU" sz="2400" smtClean="0"/>
              <a:t>2)Несвободное население. Здесь речь идет о рабах, хотя рабство и имело место, оно не получило большого распространения. Большую массу зависимых составляли так называемы Илоты – представители захваченного населения.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светкина презентация\0007-007-Upravlenie-v-Spa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Структуру органов власти можно охарактеризовать следующим образом:</a:t>
            </a:r>
            <a:endParaRPr lang="ru-RU" dirty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107950" y="1600200"/>
            <a:ext cx="9036050" cy="5257800"/>
          </a:xfrm>
        </p:spPr>
        <p:txBody>
          <a:bodyPr/>
          <a:lstStyle/>
          <a:p>
            <a:r>
              <a:rPr lang="ru-RU" sz="2400" smtClean="0"/>
              <a:t>1)Народное собрание (принимало законы, избирало чиновников, решало вопросы войны и мира)</a:t>
            </a:r>
          </a:p>
          <a:p>
            <a:r>
              <a:rPr lang="ru-RU" sz="2400" smtClean="0"/>
              <a:t>2)Коллегия Эфоров (орган исполнительной власти, состоящий из пяти человек, который избирались сроком на 1 год из аристократических семей; Здесь решаются вопросы внутренней и внешней политики)</a:t>
            </a:r>
          </a:p>
          <a:p>
            <a:r>
              <a:rPr lang="ru-RU" sz="2400" smtClean="0"/>
              <a:t>3)Совет старейшин (орган, члены которого избирались из старейших граждан; в совете было 28 человек, которые непосредственно обсуждали законопроект перед принятием его на Народном собрании).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Список  использованной литературы: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686800" cy="5732462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1) Э.Д.Фролов .История Древней Греции  Москва 2003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2)Новиков. Всеобщая история Москва 2004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3) Крашенинников. История государства и права зарубежных стран Москва 1999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4) Г.Б.Поляка.  Всемирная история  Москва 2003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светкина презентация\map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14843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7890" name="Picture 2" descr="http://data0.ek.la/musicsmile/perso/images%20toutes/sm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565400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53400" cy="922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/>
                </a:solidFill>
              </a:rPr>
              <a:t>Распад родового строя, появление государства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256212"/>
          </a:xfrm>
        </p:spPr>
        <p:txBody>
          <a:bodyPr/>
          <a:lstStyle/>
          <a:p>
            <a:r>
              <a:rPr lang="ru-RU" sz="2400" smtClean="0">
                <a:solidFill>
                  <a:schemeClr val="bg2"/>
                </a:solidFill>
              </a:rPr>
              <a:t>Древние греки называли себя эллинами, а свою страну - Элладой. В этнографическом смысле под Элладой они понимали все те районы, где находились их поселения. Так, что Элладой, или Грецией (слово "Греция" лат.) назывались и колонии греков в Южной Италии, и острова Эгейского моря, и малоазиатские острова. В географическом смысле, Элладой или Грецией называлась южная часть Балканского полуострова. Это и будет греческий материк, который делится на 3 основные части: северную, среднюю (собственно Эллада) и южную (Пелопоннес).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13" y="11113"/>
            <a:ext cx="9155113" cy="754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Греции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787650" y="765175"/>
            <a:ext cx="5899150" cy="5903913"/>
          </a:xfrm>
        </p:spPr>
        <p:txBody>
          <a:bodyPr/>
          <a:lstStyle/>
          <a:p>
            <a:r>
              <a:rPr lang="ru-RU" b="1" smtClean="0"/>
              <a:t>История Греции </a:t>
            </a:r>
            <a:r>
              <a:rPr lang="ru-RU" smtClean="0"/>
              <a:t>- это есть история отдельных государственных образований, самостоятельных в политическом отношении полисов. </a:t>
            </a:r>
          </a:p>
          <a:p>
            <a:r>
              <a:rPr lang="ru-RU" b="1" smtClean="0"/>
              <a:t>Полис</a:t>
            </a:r>
            <a:r>
              <a:rPr lang="ru-RU" smtClean="0"/>
              <a:t>- это государство-город, объединение ряда сельских поселений вокруг города, который доминирует над этими поселениями. </a:t>
            </a:r>
          </a:p>
          <a:p>
            <a:r>
              <a:rPr lang="ru-RU" smtClean="0"/>
              <a:t>Самыми крупными в греческом мире являлись только два полиса- </a:t>
            </a:r>
            <a:r>
              <a:rPr lang="ru-RU" b="1" smtClean="0"/>
              <a:t>Афины и Спарта</a:t>
            </a:r>
            <a:r>
              <a:rPr lang="ru-RU" smtClean="0"/>
              <a:t>, которые и оказали большое влияние на судьбу других полисов. Из последних более значительными были: Коринф, Мегары, Фивы, Аргос, Халкида, Эретрия, Милет, Смирна, Эфес и др. </a:t>
            </a:r>
          </a:p>
          <a:p>
            <a:r>
              <a:rPr lang="ru-RU" smtClean="0"/>
              <a:t>На рисунке полис в древней Греции руины.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2875"/>
            <a:ext cx="28082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53400" cy="1301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Появление полисов.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507412" cy="2016125"/>
          </a:xfrm>
        </p:spPr>
        <p:txBody>
          <a:bodyPr/>
          <a:lstStyle/>
          <a:p>
            <a:r>
              <a:rPr lang="ru-RU" sz="2400" smtClean="0"/>
              <a:t>Появление частной собственности вызвало появление государства. Свободные граждане противостояли массе эксплуатируемых рабов. В результате глубоких изменений в греческом обществе 8-9 вв. появились государства - полисы</a:t>
            </a:r>
            <a:r>
              <a:rPr lang="ru-RU" smtClean="0"/>
              <a:t>.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84538"/>
            <a:ext cx="3810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Можно выделить 3 вида полисов: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4032250" cy="5616575"/>
          </a:xfrm>
        </p:spPr>
        <p:txBody>
          <a:bodyPr/>
          <a:lstStyle/>
          <a:p>
            <a:r>
              <a:rPr lang="ru-RU" b="1" smtClean="0"/>
              <a:t>1)Демократический.</a:t>
            </a:r>
            <a:r>
              <a:rPr lang="ru-RU" smtClean="0"/>
              <a:t> </a:t>
            </a:r>
          </a:p>
          <a:p>
            <a:r>
              <a:rPr lang="ru-RU" smtClean="0"/>
              <a:t>Он означает то, что все граждане полиса вне зависимости от социального, материального, имущественного положения имели право участвовать в политической жизни полиса: заниматься созданием законом, голосованием, обсуждением важных государственных вопросов. </a:t>
            </a:r>
            <a:r>
              <a:rPr lang="ru-RU" b="1" smtClean="0"/>
              <a:t>Таким полисом являлись Афины.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1125538"/>
            <a:ext cx="505936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4787900" y="0"/>
            <a:ext cx="4356100" cy="6858000"/>
          </a:xfrm>
        </p:spPr>
        <p:txBody>
          <a:bodyPr/>
          <a:lstStyle/>
          <a:p>
            <a:r>
              <a:rPr lang="ru-RU" b="1" smtClean="0"/>
              <a:t>2)Аристократический.</a:t>
            </a:r>
          </a:p>
          <a:p>
            <a:r>
              <a:rPr lang="ru-RU" smtClean="0"/>
              <a:t>Второй вид полиса Древней Греции. В данном случае во власти участвует не весь демос – народ, а только отдельные выборные слои общества – аристократы, которые в силу своего особого происхождения, ума, таланта, способностей имеют исключительное право реализовывать свои политические права, занимаясь правотворчеством, обсуждение важных дел в государственных органах. </a:t>
            </a:r>
            <a:r>
              <a:rPr lang="ru-RU" b="1" smtClean="0"/>
              <a:t>Аристократическим полисом была Спарта.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72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User\Desktop\светкина презентация\1247291963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48672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41663"/>
          </a:xfrm>
        </p:spPr>
        <p:txBody>
          <a:bodyPr/>
          <a:lstStyle/>
          <a:p>
            <a:r>
              <a:rPr lang="ru-RU" b="1" smtClean="0"/>
              <a:t>3)Олигархический. </a:t>
            </a:r>
          </a:p>
          <a:p>
            <a:r>
              <a:rPr lang="ru-RU" smtClean="0"/>
              <a:t>Еще один вид Древнегреческого полиса. Здесь носителем власти опять таки не является демос, а является определенный круг людей, который обладают большими материальными богатствами, большой экономической властью, и вследствие этого имеют исключительное право на власть политическую. </a:t>
            </a:r>
            <a:r>
              <a:rPr lang="ru-RU" b="1" smtClean="0"/>
              <a:t>Таким полисом был Карфаген</a:t>
            </a:r>
            <a:r>
              <a:rPr lang="ru-RU" smtClean="0"/>
              <a:t>, где занимались решение государственных задач люди знатные и богатые.</a:t>
            </a:r>
          </a:p>
        </p:txBody>
      </p:sp>
      <p:pic>
        <p:nvPicPr>
          <p:cNvPr id="25602" name="Picture 2" descr="C:\Users\User\Desktop\светкина презентация\131090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565400"/>
            <a:ext cx="475297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2881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Рассмотрим общественный и государственный строй двух наиболее влиятельных полисов античной Греции – Афины                 и                 Спарта.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048000"/>
            <a:ext cx="42116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30538"/>
            <a:ext cx="46434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7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8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7CF04C-4E5E-463B-A09D-F1AFDBC0A902}"/>
</file>

<file path=customXml/itemProps2.xml><?xml version="1.0" encoding="utf-8"?>
<ds:datastoreItem xmlns:ds="http://schemas.openxmlformats.org/officeDocument/2006/customXml" ds:itemID="{4E0DCB42-1DF4-4402-B578-78936119D71A}"/>
</file>

<file path=customXml/itemProps3.xml><?xml version="1.0" encoding="utf-8"?>
<ds:datastoreItem xmlns:ds="http://schemas.openxmlformats.org/officeDocument/2006/customXml" ds:itemID="{FCAB3895-5CF5-4458-A6D2-B03ACAD9EF20}"/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135</TotalTime>
  <Words>802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Century</vt:lpstr>
      <vt:lpstr>Arial</vt:lpstr>
      <vt:lpstr>Constantia</vt:lpstr>
      <vt:lpstr>Wingdings</vt:lpstr>
      <vt:lpstr>Calibri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Celebration</vt:lpstr>
      <vt:lpstr>СИСТЕМА УПРАВЛЕНИЯ В ДРЕВНЕЙ ГРЕЦИИ</vt:lpstr>
      <vt:lpstr>Слайд 2</vt:lpstr>
      <vt:lpstr>РАСПАД РОДОВОГО СТРОЯ, ПОЯВЛЕНИЕ ГОСУДАРСТВА</vt:lpstr>
      <vt:lpstr>ИСТОРИЯ ГРЕЦИИ</vt:lpstr>
      <vt:lpstr>ПОЯВЛЕНИЕ ПОЛИСОВ.</vt:lpstr>
      <vt:lpstr>МОЖНО ВЫДЕЛИТЬ 3 ВИДА ПОЛИСОВ:</vt:lpstr>
      <vt:lpstr>Слайд 7</vt:lpstr>
      <vt:lpstr>Слайд 8</vt:lpstr>
      <vt:lpstr>РАССМОТРИМ ОБЩЕСТВЕННЫЙ И ГОСУДАРСТВЕННЫЙ СТРОЙ ДВУХ НАИБОЛЕЕ ВЛИЯТЕЛЬНЫХ ПОЛИСОВ АНТИЧНОЙ ГРЕЦИИ – АФИНЫ                 И                 СПАРТА.</vt:lpstr>
      <vt:lpstr>АФИНЫ</vt:lpstr>
      <vt:lpstr>АФИНЫ</vt:lpstr>
      <vt:lpstr>ПРИ ЛЕГЕНДАРНОМ ГРЕЧЕСКОМ ГЕРОЕ ТЕСЕЕ ПРОИСХОДИТ СЛИЯНИЕ ЧЕТЫРЕХ ПЛЕМЕН, И, КАК СЛЕДСТВИЕ, ОБРАЗУЕТСЯ АФИНСКОЕ ГОСУДАРСТВО-ПОЛИС.</vt:lpstr>
      <vt:lpstr>Слайд 13</vt:lpstr>
      <vt:lpstr>В 8-7 ВЕКЕ ДО Н.Э. МОЖНО ВЫДЕЛИТЬ СЛЕДУЮЩИЕ ОРГАНЫ В АФИНСКОМ ПОЛИСЕ:  </vt:lpstr>
      <vt:lpstr>СПАРТА</vt:lpstr>
      <vt:lpstr>ЧТО КАСАЕТСЯ СОЦИАЛЬНОЙ СТРУКТУРЫ НАСЕЛЕНИЯ, ТО МОЖНО ВЫДЕЛИТЬ ДВЕ ОСНОВНЫЕ ГРУППЫ: </vt:lpstr>
      <vt:lpstr>Слайд 17</vt:lpstr>
      <vt:lpstr>СТРУКТУРУ ОРГАНОВ ВЛАСТИ МОЖНО ОХАРАКТЕРИЗОВАТЬ СЛЕДУЮЩИМ ОБРАЗОМ:</vt:lpstr>
      <vt:lpstr>СПИСОК  ИСПОЛЬЗОВАННОЙ ЛИТЕРАТУРЫ: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в Древней Греции</dc:title>
  <dc:creator>User</dc:creator>
  <cp:lastModifiedBy>www</cp:lastModifiedBy>
  <cp:revision>15</cp:revision>
  <dcterms:created xsi:type="dcterms:W3CDTF">2012-09-12T21:08:53Z</dcterms:created>
  <dcterms:modified xsi:type="dcterms:W3CDTF">2013-03-25T07:45:00Z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